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2"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F1C8C8-A9F6-4752-835A-4CC96C5C6624}" type="datetimeFigureOut">
              <a:rPr lang="en-US" smtClean="0"/>
              <a:t>10/26/2012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1F7542-9EBB-49F1-841A-FB458FC45614}" type="slidenum">
              <a:rPr lang="en-US" smtClean="0"/>
              <a:t>‹#›</a:t>
            </a:fld>
            <a:endParaRPr lang="en-US"/>
          </a:p>
        </p:txBody>
      </p:sp>
    </p:spTree>
    <p:extLst>
      <p:ext uri="{BB962C8B-B14F-4D97-AF65-F5344CB8AC3E}">
        <p14:creationId xmlns:p14="http://schemas.microsoft.com/office/powerpoint/2010/main" val="86367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F1C8C8-A9F6-4752-835A-4CC96C5C6624}" type="datetimeFigureOut">
              <a:rPr lang="en-US" smtClean="0"/>
              <a:t>10/26/2012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1F7542-9EBB-49F1-841A-FB458FC45614}" type="slidenum">
              <a:rPr lang="en-US" smtClean="0"/>
              <a:t>‹#›</a:t>
            </a:fld>
            <a:endParaRPr lang="en-US"/>
          </a:p>
        </p:txBody>
      </p:sp>
    </p:spTree>
    <p:extLst>
      <p:ext uri="{BB962C8B-B14F-4D97-AF65-F5344CB8AC3E}">
        <p14:creationId xmlns:p14="http://schemas.microsoft.com/office/powerpoint/2010/main" val="2625061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F1C8C8-A9F6-4752-835A-4CC96C5C6624}" type="datetimeFigureOut">
              <a:rPr lang="en-US" smtClean="0"/>
              <a:t>10/26/2012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1F7542-9EBB-49F1-841A-FB458FC45614}" type="slidenum">
              <a:rPr lang="en-US" smtClean="0"/>
              <a:t>‹#›</a:t>
            </a:fld>
            <a:endParaRPr lang="en-US"/>
          </a:p>
        </p:txBody>
      </p:sp>
    </p:spTree>
    <p:extLst>
      <p:ext uri="{BB962C8B-B14F-4D97-AF65-F5344CB8AC3E}">
        <p14:creationId xmlns:p14="http://schemas.microsoft.com/office/powerpoint/2010/main" val="408428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F1C8C8-A9F6-4752-835A-4CC96C5C6624}" type="datetimeFigureOut">
              <a:rPr lang="en-US" smtClean="0"/>
              <a:t>10/26/2012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1F7542-9EBB-49F1-841A-FB458FC45614}" type="slidenum">
              <a:rPr lang="en-US" smtClean="0"/>
              <a:t>‹#›</a:t>
            </a:fld>
            <a:endParaRPr lang="en-US"/>
          </a:p>
        </p:txBody>
      </p:sp>
    </p:spTree>
    <p:extLst>
      <p:ext uri="{BB962C8B-B14F-4D97-AF65-F5344CB8AC3E}">
        <p14:creationId xmlns:p14="http://schemas.microsoft.com/office/powerpoint/2010/main" val="3009721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F1C8C8-A9F6-4752-835A-4CC96C5C6624}" type="datetimeFigureOut">
              <a:rPr lang="en-US" smtClean="0"/>
              <a:t>10/26/2012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1F7542-9EBB-49F1-841A-FB458FC45614}" type="slidenum">
              <a:rPr lang="en-US" smtClean="0"/>
              <a:t>‹#›</a:t>
            </a:fld>
            <a:endParaRPr lang="en-US"/>
          </a:p>
        </p:txBody>
      </p:sp>
    </p:spTree>
    <p:extLst>
      <p:ext uri="{BB962C8B-B14F-4D97-AF65-F5344CB8AC3E}">
        <p14:creationId xmlns:p14="http://schemas.microsoft.com/office/powerpoint/2010/main" val="761675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F1C8C8-A9F6-4752-835A-4CC96C5C6624}" type="datetimeFigureOut">
              <a:rPr lang="en-US" smtClean="0"/>
              <a:t>10/26/2012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1F7542-9EBB-49F1-841A-FB458FC45614}" type="slidenum">
              <a:rPr lang="en-US" smtClean="0"/>
              <a:t>‹#›</a:t>
            </a:fld>
            <a:endParaRPr lang="en-US"/>
          </a:p>
        </p:txBody>
      </p:sp>
    </p:spTree>
    <p:extLst>
      <p:ext uri="{BB962C8B-B14F-4D97-AF65-F5344CB8AC3E}">
        <p14:creationId xmlns:p14="http://schemas.microsoft.com/office/powerpoint/2010/main" val="3302773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F1C8C8-A9F6-4752-835A-4CC96C5C6624}" type="datetimeFigureOut">
              <a:rPr lang="en-US" smtClean="0"/>
              <a:t>10/26/2012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1F7542-9EBB-49F1-841A-FB458FC45614}" type="slidenum">
              <a:rPr lang="en-US" smtClean="0"/>
              <a:t>‹#›</a:t>
            </a:fld>
            <a:endParaRPr lang="en-US"/>
          </a:p>
        </p:txBody>
      </p:sp>
    </p:spTree>
    <p:extLst>
      <p:ext uri="{BB962C8B-B14F-4D97-AF65-F5344CB8AC3E}">
        <p14:creationId xmlns:p14="http://schemas.microsoft.com/office/powerpoint/2010/main" val="1534027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F1C8C8-A9F6-4752-835A-4CC96C5C6624}" type="datetimeFigureOut">
              <a:rPr lang="en-US" smtClean="0"/>
              <a:t>10/26/2012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1F7542-9EBB-49F1-841A-FB458FC45614}" type="slidenum">
              <a:rPr lang="en-US" smtClean="0"/>
              <a:t>‹#›</a:t>
            </a:fld>
            <a:endParaRPr lang="en-US"/>
          </a:p>
        </p:txBody>
      </p:sp>
    </p:spTree>
    <p:extLst>
      <p:ext uri="{BB962C8B-B14F-4D97-AF65-F5344CB8AC3E}">
        <p14:creationId xmlns:p14="http://schemas.microsoft.com/office/powerpoint/2010/main" val="1962363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F1C8C8-A9F6-4752-835A-4CC96C5C6624}" type="datetimeFigureOut">
              <a:rPr lang="en-US" smtClean="0"/>
              <a:t>10/26/2012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1F7542-9EBB-49F1-841A-FB458FC45614}" type="slidenum">
              <a:rPr lang="en-US" smtClean="0"/>
              <a:t>‹#›</a:t>
            </a:fld>
            <a:endParaRPr lang="en-US"/>
          </a:p>
        </p:txBody>
      </p:sp>
    </p:spTree>
    <p:extLst>
      <p:ext uri="{BB962C8B-B14F-4D97-AF65-F5344CB8AC3E}">
        <p14:creationId xmlns:p14="http://schemas.microsoft.com/office/powerpoint/2010/main" val="4046731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F1C8C8-A9F6-4752-835A-4CC96C5C6624}" type="datetimeFigureOut">
              <a:rPr lang="en-US" smtClean="0"/>
              <a:t>10/26/2012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1F7542-9EBB-49F1-841A-FB458FC45614}" type="slidenum">
              <a:rPr lang="en-US" smtClean="0"/>
              <a:t>‹#›</a:t>
            </a:fld>
            <a:endParaRPr lang="en-US"/>
          </a:p>
        </p:txBody>
      </p:sp>
    </p:spTree>
    <p:extLst>
      <p:ext uri="{BB962C8B-B14F-4D97-AF65-F5344CB8AC3E}">
        <p14:creationId xmlns:p14="http://schemas.microsoft.com/office/powerpoint/2010/main" val="517674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F1C8C8-A9F6-4752-835A-4CC96C5C6624}" type="datetimeFigureOut">
              <a:rPr lang="en-US" smtClean="0"/>
              <a:t>10/26/2012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1F7542-9EBB-49F1-841A-FB458FC45614}" type="slidenum">
              <a:rPr lang="en-US" smtClean="0"/>
              <a:t>‹#›</a:t>
            </a:fld>
            <a:endParaRPr lang="en-US"/>
          </a:p>
        </p:txBody>
      </p:sp>
    </p:spTree>
    <p:extLst>
      <p:ext uri="{BB962C8B-B14F-4D97-AF65-F5344CB8AC3E}">
        <p14:creationId xmlns:p14="http://schemas.microsoft.com/office/powerpoint/2010/main" val="471017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F1C8C8-A9F6-4752-835A-4CC96C5C6624}" type="datetimeFigureOut">
              <a:rPr lang="en-US" smtClean="0"/>
              <a:t>10/26/2012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1F7542-9EBB-49F1-841A-FB458FC45614}" type="slidenum">
              <a:rPr lang="en-US" smtClean="0"/>
              <a:t>‹#›</a:t>
            </a:fld>
            <a:endParaRPr lang="en-US"/>
          </a:p>
        </p:txBody>
      </p:sp>
    </p:spTree>
    <p:extLst>
      <p:ext uri="{BB962C8B-B14F-4D97-AF65-F5344CB8AC3E}">
        <p14:creationId xmlns:p14="http://schemas.microsoft.com/office/powerpoint/2010/main" val="4136080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Fashion Careers  </a:t>
            </a:r>
            <a:endParaRPr lang="en-US" dirty="0"/>
          </a:p>
        </p:txBody>
      </p:sp>
      <p:sp>
        <p:nvSpPr>
          <p:cNvPr id="3" name="Subtitle 2"/>
          <p:cNvSpPr>
            <a:spLocks noGrp="1"/>
          </p:cNvSpPr>
          <p:nvPr>
            <p:ph type="subTitle" idx="1"/>
          </p:nvPr>
        </p:nvSpPr>
        <p:spPr>
          <a:xfrm>
            <a:off x="1371600" y="3810000"/>
            <a:ext cx="6400800" cy="1752600"/>
          </a:xfrm>
        </p:spPr>
        <p:txBody>
          <a:bodyPr/>
          <a:lstStyle/>
          <a:p>
            <a:r>
              <a:rPr lang="en-US" dirty="0" smtClean="0"/>
              <a:t>By; LESLIE RENTERIA </a:t>
            </a:r>
          </a:p>
          <a:p>
            <a:r>
              <a:rPr lang="en-US" dirty="0" smtClean="0"/>
              <a:t>4</a:t>
            </a:r>
            <a:r>
              <a:rPr lang="en-US" baseline="30000" dirty="0" smtClean="0"/>
              <a:t>th</a:t>
            </a:r>
            <a:r>
              <a:rPr lang="en-US" dirty="0" smtClean="0"/>
              <a:t> period C;</a:t>
            </a:r>
            <a:endParaRPr 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4667250"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343400"/>
            <a:ext cx="2857500"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238170"/>
            <a:ext cx="2698461" cy="2591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199" y="304800"/>
            <a:ext cx="2411845"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4967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150"/>
            <a:ext cx="9144000" cy="6972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solidFill>
                  <a:srgbClr val="FF0000"/>
                </a:solidFill>
              </a:rPr>
              <a:t>Job 1; Fashion Buyer</a:t>
            </a:r>
            <a:endParaRPr lang="en-US"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dirty="0" smtClean="0">
                <a:solidFill>
                  <a:srgbClr val="FF0000"/>
                </a:solidFill>
              </a:rPr>
              <a:t>Education –</a:t>
            </a:r>
            <a:r>
              <a:rPr lang="en-US" sz="1500" dirty="0" smtClean="0">
                <a:solidFill>
                  <a:srgbClr val="FF0000"/>
                </a:solidFill>
              </a:rPr>
              <a:t>When applying for some fashion buyer jobs, some may require fashion or business degrees.</a:t>
            </a:r>
          </a:p>
          <a:p>
            <a:r>
              <a:rPr lang="en-US" dirty="0" smtClean="0">
                <a:solidFill>
                  <a:srgbClr val="FF0000"/>
                </a:solidFill>
              </a:rPr>
              <a:t>Experience –</a:t>
            </a:r>
            <a:r>
              <a:rPr lang="en-US" sz="1600" dirty="0" smtClean="0">
                <a:solidFill>
                  <a:srgbClr val="FF0000"/>
                </a:solidFill>
              </a:rPr>
              <a:t>Having some retail experience in a fashion boutique can also let you make better decisions when you become a buyer</a:t>
            </a:r>
          </a:p>
          <a:p>
            <a:r>
              <a:rPr lang="en-US" dirty="0" smtClean="0">
                <a:solidFill>
                  <a:srgbClr val="FF0000"/>
                </a:solidFill>
              </a:rPr>
              <a:t>Job description – </a:t>
            </a:r>
            <a:r>
              <a:rPr lang="en-US" sz="1500" dirty="0" smtClean="0">
                <a:solidFill>
                  <a:srgbClr val="FF0000"/>
                </a:solidFill>
              </a:rPr>
              <a:t>A fashion buyer is responsible for the products that the company sells, making fashion buyer jobs quite important for the company and for the brand that they carry. They oversee the development of clothes which are targeted towards a particular market and price range</a:t>
            </a:r>
            <a:r>
              <a:rPr lang="en-US" dirty="0" smtClean="0">
                <a:solidFill>
                  <a:srgbClr val="FF0000"/>
                </a:solidFill>
              </a:rPr>
              <a:t>.</a:t>
            </a:r>
          </a:p>
          <a:p>
            <a:r>
              <a:rPr lang="en-US" dirty="0" smtClean="0">
                <a:solidFill>
                  <a:srgbClr val="FF0000"/>
                </a:solidFill>
              </a:rPr>
              <a:t>Locations – </a:t>
            </a:r>
            <a:r>
              <a:rPr lang="en-US" sz="1500" dirty="0" smtClean="0">
                <a:solidFill>
                  <a:srgbClr val="FF0000"/>
                </a:solidFill>
              </a:rPr>
              <a:t>online fashion schools ; http://aff.vantageoffers.com/?kid=HLB0&amp;pub_id=2359&amp;cam_id=L115&amp;sub_id_1=XFS&amp;sub_id_2=FashionSchools.htm&amp;amp;a_aid=2359&amp;amp;a_bid=L115L1</a:t>
            </a:r>
          </a:p>
          <a:p>
            <a:r>
              <a:rPr lang="en-US" dirty="0" smtClean="0">
                <a:solidFill>
                  <a:srgbClr val="FF0000"/>
                </a:solidFill>
              </a:rPr>
              <a:t>Salary – </a:t>
            </a:r>
            <a:r>
              <a:rPr lang="en-US" sz="1500" dirty="0" smtClean="0">
                <a:solidFill>
                  <a:srgbClr val="FF0000"/>
                </a:solidFill>
              </a:rPr>
              <a:t>$72,000 – of average fashion buyer </a:t>
            </a:r>
          </a:p>
          <a:p>
            <a:r>
              <a:rPr lang="en-US" dirty="0" smtClean="0">
                <a:solidFill>
                  <a:srgbClr val="FF0000"/>
                </a:solidFill>
              </a:rPr>
              <a:t>Which segment of the fashion industry- </a:t>
            </a:r>
            <a:r>
              <a:rPr lang="en-US" sz="1500" dirty="0" err="1" smtClean="0">
                <a:solidFill>
                  <a:srgbClr val="FF0000"/>
                </a:solidFill>
              </a:rPr>
              <a:t>ortertiary</a:t>
            </a:r>
            <a:r>
              <a:rPr lang="en-US" dirty="0" smtClean="0">
                <a:solidFill>
                  <a:srgbClr val="FF0000"/>
                </a:solidFill>
              </a:rPr>
              <a:t> </a:t>
            </a:r>
          </a:p>
          <a:p>
            <a:r>
              <a:rPr lang="en-US" dirty="0" smtClean="0">
                <a:solidFill>
                  <a:srgbClr val="FF0000"/>
                </a:solidFill>
              </a:rPr>
              <a:t>Other info – c; </a:t>
            </a:r>
            <a:endParaRPr lang="en-US" dirty="0">
              <a:solidFill>
                <a:srgbClr val="FF0000"/>
              </a:solidFill>
            </a:endParaRPr>
          </a:p>
        </p:txBody>
      </p:sp>
    </p:spTree>
    <p:extLst>
      <p:ext uri="{BB962C8B-B14F-4D97-AF65-F5344CB8AC3E}">
        <p14:creationId xmlns:p14="http://schemas.microsoft.com/office/powerpoint/2010/main" val="3518037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6" y="-457201"/>
            <a:ext cx="9157856" cy="7405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solidFill>
                  <a:srgbClr val="FF0000"/>
                </a:solidFill>
              </a:rPr>
              <a:t>Job 2; Fashion Editor</a:t>
            </a:r>
            <a:endParaRPr lang="en-US"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r>
              <a:rPr lang="en-US" dirty="0" smtClean="0">
                <a:solidFill>
                  <a:srgbClr val="FF0000"/>
                </a:solidFill>
              </a:rPr>
              <a:t>Education – </a:t>
            </a:r>
            <a:r>
              <a:rPr lang="en-US" sz="2000" dirty="0" smtClean="0">
                <a:solidFill>
                  <a:srgbClr val="FF0000"/>
                </a:solidFill>
              </a:rPr>
              <a:t>bachelor of arts degrees in journalism, fashion design or merchandising.</a:t>
            </a:r>
          </a:p>
          <a:p>
            <a:r>
              <a:rPr lang="en-US" dirty="0" smtClean="0">
                <a:solidFill>
                  <a:srgbClr val="FF0000"/>
                </a:solidFill>
              </a:rPr>
              <a:t>Experience – </a:t>
            </a:r>
            <a:r>
              <a:rPr lang="en-US" sz="1500" dirty="0" smtClean="0">
                <a:solidFill>
                  <a:srgbClr val="FF0000"/>
                </a:solidFill>
              </a:rPr>
              <a:t>internships at fashion publications</a:t>
            </a:r>
          </a:p>
          <a:p>
            <a:r>
              <a:rPr lang="en-US" dirty="0" smtClean="0">
                <a:solidFill>
                  <a:srgbClr val="FF0000"/>
                </a:solidFill>
              </a:rPr>
              <a:t>Job description –</a:t>
            </a:r>
            <a:r>
              <a:rPr lang="en-US" dirty="0">
                <a:solidFill>
                  <a:srgbClr val="FF0000"/>
                </a:solidFill>
              </a:rPr>
              <a:t> </a:t>
            </a:r>
            <a:r>
              <a:rPr lang="en-US" sz="1500" dirty="0" smtClean="0">
                <a:solidFill>
                  <a:srgbClr val="FF0000"/>
                </a:solidFill>
              </a:rPr>
              <a:t>A fashion editor is in charge of guiding the direction of a publication in terms of clothing, accessories and shoes</a:t>
            </a:r>
          </a:p>
          <a:p>
            <a:r>
              <a:rPr lang="en-US" dirty="0" smtClean="0">
                <a:solidFill>
                  <a:srgbClr val="FF0000"/>
                </a:solidFill>
              </a:rPr>
              <a:t>Locations – </a:t>
            </a:r>
            <a:r>
              <a:rPr lang="en-US" sz="1500" dirty="0" smtClean="0">
                <a:solidFill>
                  <a:srgbClr val="FF0000"/>
                </a:solidFill>
              </a:rPr>
              <a:t>U.S. Bureau of Labor Statistics recorded the highest concentration of editing jobs in New York</a:t>
            </a:r>
          </a:p>
          <a:p>
            <a:r>
              <a:rPr lang="en-US" dirty="0" smtClean="0">
                <a:solidFill>
                  <a:srgbClr val="FF0000"/>
                </a:solidFill>
              </a:rPr>
              <a:t>Salary – </a:t>
            </a:r>
            <a:r>
              <a:rPr lang="en-US" sz="1400" dirty="0" smtClean="0">
                <a:solidFill>
                  <a:srgbClr val="FF0000"/>
                </a:solidFill>
              </a:rPr>
              <a:t>average salary is $78,880.</a:t>
            </a:r>
          </a:p>
          <a:p>
            <a:r>
              <a:rPr lang="en-US" dirty="0" smtClean="0">
                <a:solidFill>
                  <a:srgbClr val="FF0000"/>
                </a:solidFill>
              </a:rPr>
              <a:t>Which segment of the fashion industry- </a:t>
            </a:r>
            <a:r>
              <a:rPr lang="en-US" sz="1500" dirty="0" smtClean="0">
                <a:solidFill>
                  <a:srgbClr val="FF0000"/>
                </a:solidFill>
              </a:rPr>
              <a:t>secondary</a:t>
            </a:r>
          </a:p>
          <a:p>
            <a:r>
              <a:rPr lang="en-US" dirty="0" smtClean="0">
                <a:solidFill>
                  <a:srgbClr val="FF0000"/>
                </a:solidFill>
              </a:rPr>
              <a:t>Other info -  c;</a:t>
            </a:r>
          </a:p>
          <a:p>
            <a:endParaRPr lang="en-US" dirty="0"/>
          </a:p>
        </p:txBody>
      </p:sp>
    </p:spTree>
    <p:extLst>
      <p:ext uri="{BB962C8B-B14F-4D97-AF65-F5344CB8AC3E}">
        <p14:creationId xmlns:p14="http://schemas.microsoft.com/office/powerpoint/2010/main" val="3315759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581400"/>
            <a:ext cx="4286250" cy="303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Job 3; Fashion Merchandiser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Education – </a:t>
            </a:r>
            <a:r>
              <a:rPr lang="en-US" sz="1400" dirty="0" smtClean="0"/>
              <a:t>A 4-year bachelor's degree in Fashion Design &amp; Merchandising or Journalism is required. </a:t>
            </a:r>
          </a:p>
          <a:p>
            <a:r>
              <a:rPr lang="en-US" dirty="0" smtClean="0"/>
              <a:t>Experience –</a:t>
            </a:r>
            <a:r>
              <a:rPr lang="en-US" sz="1500" dirty="0" smtClean="0"/>
              <a:t>Minimum 1-2 years fashion editorial experience</a:t>
            </a:r>
          </a:p>
          <a:p>
            <a:r>
              <a:rPr lang="en-US" dirty="0" smtClean="0"/>
              <a:t>Job description – </a:t>
            </a:r>
            <a:r>
              <a:rPr lang="en-US" sz="1500" dirty="0" smtClean="0"/>
              <a:t>Fashion merchandisers may work for a fashion buyer, distributor, manufacturer or retailer.</a:t>
            </a:r>
          </a:p>
          <a:p>
            <a:r>
              <a:rPr lang="en-US" dirty="0" smtClean="0"/>
              <a:t>Locations – </a:t>
            </a:r>
            <a:r>
              <a:rPr lang="en-US" sz="1500" dirty="0" smtClean="0"/>
              <a:t>New </a:t>
            </a:r>
            <a:r>
              <a:rPr lang="en-US" sz="1500" dirty="0" err="1" smtClean="0"/>
              <a:t>York,NY</a:t>
            </a:r>
            <a:endParaRPr lang="en-US" sz="1500" dirty="0" smtClean="0"/>
          </a:p>
          <a:p>
            <a:r>
              <a:rPr lang="en-US" dirty="0" smtClean="0"/>
              <a:t>Salary – </a:t>
            </a:r>
            <a:r>
              <a:rPr lang="en-US" sz="1300" dirty="0" smtClean="0"/>
              <a:t>Salary Range: $30,000 to $100,000+</a:t>
            </a:r>
          </a:p>
          <a:p>
            <a:r>
              <a:rPr lang="en-US" sz="1300" dirty="0" smtClean="0"/>
              <a:t>Entry level pay may range from $30,000 to $40,000</a:t>
            </a:r>
          </a:p>
          <a:p>
            <a:r>
              <a:rPr lang="en-US" sz="1300" dirty="0" smtClean="0"/>
              <a:t>Experienced may range from $40,000 to $60,000</a:t>
            </a:r>
          </a:p>
          <a:p>
            <a:r>
              <a:rPr lang="en-US" sz="1300" dirty="0" smtClean="0"/>
              <a:t>Top level pay may range from $70,000 to $100,000</a:t>
            </a:r>
          </a:p>
          <a:p>
            <a:r>
              <a:rPr lang="en-US" dirty="0" smtClean="0"/>
              <a:t>Which segment of the </a:t>
            </a:r>
            <a:r>
              <a:rPr lang="en-US" dirty="0" smtClean="0">
                <a:solidFill>
                  <a:srgbClr val="FF0000"/>
                </a:solidFill>
              </a:rPr>
              <a:t>fashion industry- </a:t>
            </a:r>
            <a:r>
              <a:rPr lang="en-US" sz="1500" dirty="0" err="1" smtClean="0">
                <a:solidFill>
                  <a:srgbClr val="FF0000"/>
                </a:solidFill>
              </a:rPr>
              <a:t>ortertiary</a:t>
            </a:r>
            <a:r>
              <a:rPr lang="en-US" dirty="0" smtClean="0">
                <a:solidFill>
                  <a:srgbClr val="FF0000"/>
                </a:solidFill>
              </a:rPr>
              <a:t> </a:t>
            </a:r>
          </a:p>
          <a:p>
            <a:r>
              <a:rPr lang="en-US" dirty="0" smtClean="0"/>
              <a:t>Other info – c;</a:t>
            </a:r>
          </a:p>
          <a:p>
            <a:endParaRPr lang="en-US" dirty="0"/>
          </a:p>
        </p:txBody>
      </p:sp>
    </p:spTree>
    <p:extLst>
      <p:ext uri="{BB962C8B-B14F-4D97-AF65-F5344CB8AC3E}">
        <p14:creationId xmlns:p14="http://schemas.microsoft.com/office/powerpoint/2010/main" val="781687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 4; Fashion Writer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Education – </a:t>
            </a:r>
            <a:r>
              <a:rPr lang="en-US" sz="1200" dirty="0" smtClean="0"/>
              <a:t>Given the competition for fashion writing jobs, a college degree in Fashion Journalism or Fashion Merchandising is highly recommended. Coursework or combined working and educational exposure in both fields is especially coveted by prospective employers</a:t>
            </a:r>
          </a:p>
          <a:p>
            <a:r>
              <a:rPr lang="en-US" dirty="0" smtClean="0"/>
              <a:t>Experience – </a:t>
            </a:r>
            <a:r>
              <a:rPr lang="en-US" sz="1300" dirty="0" smtClean="0"/>
              <a:t>As with any writing job, previous experience - demonstrated by a portfolio or collection of written work - is highly valued.</a:t>
            </a:r>
          </a:p>
          <a:p>
            <a:r>
              <a:rPr lang="en-US" dirty="0" smtClean="0"/>
              <a:t>Job description – </a:t>
            </a:r>
            <a:r>
              <a:rPr lang="en-US" sz="1300" dirty="0" smtClean="0"/>
              <a:t>Fashion writers produce editorial copy for media outlets such as fashion magazines, newspapers, fashion / design websites or blogs, and of course for television.</a:t>
            </a:r>
          </a:p>
          <a:p>
            <a:r>
              <a:rPr lang="en-US" dirty="0" smtClean="0"/>
              <a:t>Locations – </a:t>
            </a:r>
            <a:r>
              <a:rPr lang="en-US" sz="1300" dirty="0" smtClean="0"/>
              <a:t>vary </a:t>
            </a:r>
          </a:p>
          <a:p>
            <a:r>
              <a:rPr lang="en-US" dirty="0" smtClean="0"/>
              <a:t>Salary – </a:t>
            </a:r>
            <a:r>
              <a:rPr lang="en-US" sz="1200" dirty="0" smtClean="0"/>
              <a:t>$68,000+ Median pay potential: $47,000</a:t>
            </a:r>
          </a:p>
          <a:p>
            <a:r>
              <a:rPr lang="en-US" dirty="0" smtClean="0"/>
              <a:t>Which segment of the fashion industry- </a:t>
            </a:r>
            <a:r>
              <a:rPr lang="en-US" sz="1500" dirty="0" err="1" smtClean="0"/>
              <a:t>ortetiary</a:t>
            </a:r>
            <a:endParaRPr lang="en-US" sz="1500" dirty="0" smtClean="0"/>
          </a:p>
          <a:p>
            <a:endParaRPr lang="en-US" dirty="0" smtClean="0"/>
          </a:p>
          <a:p>
            <a:r>
              <a:rPr lang="en-US" dirty="0" smtClean="0"/>
              <a:t>Other info -</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4876800"/>
            <a:ext cx="2524125"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5067877"/>
            <a:ext cx="28575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8092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4495800"/>
            <a:ext cx="1809750" cy="2107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9139" y="533400"/>
            <a:ext cx="1800225" cy="254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457200"/>
            <a:ext cx="8229600" cy="960438"/>
          </a:xfrm>
        </p:spPr>
        <p:txBody>
          <a:bodyPr>
            <a:normAutofit fontScale="90000"/>
          </a:bodyPr>
          <a:lstStyle/>
          <a:p>
            <a:r>
              <a:rPr lang="en-US" dirty="0" smtClean="0"/>
              <a:t>Job 5; </a:t>
            </a:r>
            <a:r>
              <a:rPr lang="en-US" dirty="0"/>
              <a:t>PRODUCT </a:t>
            </a:r>
            <a:r>
              <a:rPr lang="en-US" dirty="0" smtClean="0"/>
              <a:t>DEVELOPER</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Education </a:t>
            </a:r>
            <a:r>
              <a:rPr lang="en-US" dirty="0"/>
              <a:t>– </a:t>
            </a:r>
            <a:r>
              <a:rPr lang="en-US" sz="1200" dirty="0"/>
              <a:t>A 4 year degree, preferably in Merchandizing, textile or </a:t>
            </a:r>
            <a:r>
              <a:rPr lang="en-US" sz="1200" dirty="0" smtClean="0"/>
              <a:t>business</a:t>
            </a:r>
          </a:p>
          <a:p>
            <a:r>
              <a:rPr lang="en-US" dirty="0" smtClean="0"/>
              <a:t>Experience </a:t>
            </a:r>
            <a:r>
              <a:rPr lang="en-US" dirty="0"/>
              <a:t>–</a:t>
            </a:r>
            <a:r>
              <a:rPr lang="en-US" sz="1200" dirty="0"/>
              <a:t>preferably in PD or related </a:t>
            </a:r>
            <a:r>
              <a:rPr lang="en-US" sz="1200" dirty="0" smtClean="0"/>
              <a:t>fields</a:t>
            </a:r>
          </a:p>
          <a:p>
            <a:r>
              <a:rPr lang="en-US" dirty="0" smtClean="0"/>
              <a:t>Job description </a:t>
            </a:r>
            <a:r>
              <a:rPr lang="en-US" sz="1200" dirty="0" smtClean="0"/>
              <a:t>– </a:t>
            </a:r>
            <a:r>
              <a:rPr lang="en-US" sz="1200" dirty="0"/>
              <a:t>This Product Developer will execute and initiate the Product </a:t>
            </a:r>
            <a:r>
              <a:rPr lang="en-US" sz="1200" dirty="0" smtClean="0"/>
              <a:t> </a:t>
            </a:r>
            <a:r>
              <a:rPr lang="en-US" sz="1200" dirty="0"/>
              <a:t>Development of products for a specific buying department</a:t>
            </a:r>
            <a:r>
              <a:rPr lang="en-US" sz="1200" dirty="0" smtClean="0"/>
              <a:t>.</a:t>
            </a:r>
          </a:p>
          <a:p>
            <a:r>
              <a:rPr lang="en-US" dirty="0" smtClean="0"/>
              <a:t>Locations – </a:t>
            </a:r>
            <a:r>
              <a:rPr lang="en-US" dirty="0"/>
              <a:t> </a:t>
            </a:r>
            <a:r>
              <a:rPr lang="en-US" sz="1200" dirty="0"/>
              <a:t>factories</a:t>
            </a:r>
            <a:r>
              <a:rPr lang="en-US" dirty="0"/>
              <a:t> </a:t>
            </a:r>
            <a:endParaRPr lang="en-US" dirty="0" smtClean="0"/>
          </a:p>
          <a:p>
            <a:r>
              <a:rPr lang="en-US" dirty="0" smtClean="0"/>
              <a:t>Salary – n/a</a:t>
            </a:r>
          </a:p>
          <a:p>
            <a:r>
              <a:rPr lang="en-US" dirty="0" smtClean="0"/>
              <a:t>Which segment of the fashion </a:t>
            </a:r>
            <a:r>
              <a:rPr lang="en-US" dirty="0" smtClean="0">
                <a:solidFill>
                  <a:srgbClr val="FF0000"/>
                </a:solidFill>
              </a:rPr>
              <a:t>industry- </a:t>
            </a:r>
            <a:r>
              <a:rPr lang="en-US" sz="1200" dirty="0" smtClean="0">
                <a:solidFill>
                  <a:srgbClr val="FF0000"/>
                </a:solidFill>
              </a:rPr>
              <a:t>secondary </a:t>
            </a:r>
            <a:endParaRPr lang="en-US" dirty="0" smtClean="0">
              <a:solidFill>
                <a:srgbClr val="FF0000"/>
              </a:solidFill>
            </a:endParaRPr>
          </a:p>
          <a:p>
            <a:r>
              <a:rPr lang="en-US" dirty="0" smtClean="0"/>
              <a:t>Other info – c;</a:t>
            </a:r>
          </a:p>
          <a:p>
            <a:endParaRPr lang="en-US" dirty="0"/>
          </a:p>
        </p:txBody>
      </p:sp>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5191991"/>
            <a:ext cx="2676525"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6180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solidFill>
                  <a:srgbClr val="FF0000"/>
                </a:solidFill>
              </a:rPr>
              <a:t>Vocab page ; </a:t>
            </a:r>
            <a:endParaRPr lang="en-US" dirty="0">
              <a:solidFill>
                <a:srgbClr val="FF0000"/>
              </a:solidFill>
            </a:endParaRPr>
          </a:p>
        </p:txBody>
      </p:sp>
      <p:sp>
        <p:nvSpPr>
          <p:cNvPr id="3" name="Content Placeholder 2"/>
          <p:cNvSpPr>
            <a:spLocks noGrp="1"/>
          </p:cNvSpPr>
          <p:nvPr>
            <p:ph idx="1"/>
          </p:nvPr>
        </p:nvSpPr>
        <p:spPr/>
        <p:txBody>
          <a:bodyPr/>
          <a:lstStyle/>
          <a:p>
            <a:pPr marL="0" indent="0">
              <a:buNone/>
            </a:pPr>
            <a:r>
              <a:rPr lang="en-US" dirty="0"/>
              <a:t> </a:t>
            </a:r>
            <a:r>
              <a:rPr lang="en-US" dirty="0" smtClean="0">
                <a:solidFill>
                  <a:srgbClr val="FF0000"/>
                </a:solidFill>
              </a:rPr>
              <a:t>words ; </a:t>
            </a:r>
          </a:p>
          <a:p>
            <a:pPr marL="0" indent="0">
              <a:buNone/>
            </a:pPr>
            <a:endParaRPr lang="en-US" dirty="0"/>
          </a:p>
        </p:txBody>
      </p:sp>
    </p:spTree>
    <p:extLst>
      <p:ext uri="{BB962C8B-B14F-4D97-AF65-F5344CB8AC3E}">
        <p14:creationId xmlns:p14="http://schemas.microsoft.com/office/powerpoint/2010/main" val="1984826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4" y="0"/>
            <a:ext cx="916247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solidFill>
                  <a:srgbClr val="FF0000"/>
                </a:solidFill>
              </a:rPr>
              <a:t>Summary </a:t>
            </a:r>
            <a:endParaRPr lang="en-US" dirty="0">
              <a:solidFill>
                <a:srgbClr val="FF0000"/>
              </a:solidFill>
            </a:endParaRPr>
          </a:p>
        </p:txBody>
      </p:sp>
      <p:sp>
        <p:nvSpPr>
          <p:cNvPr id="3" name="Content Placeholder 2"/>
          <p:cNvSpPr>
            <a:spLocks noGrp="1"/>
          </p:cNvSpPr>
          <p:nvPr>
            <p:ph idx="1"/>
          </p:nvPr>
        </p:nvSpPr>
        <p:spPr/>
        <p:txBody>
          <a:bodyPr/>
          <a:lstStyle/>
          <a:p>
            <a:pPr marL="0" indent="0">
              <a:buNone/>
            </a:pPr>
            <a:r>
              <a:rPr lang="en-US" dirty="0" smtClean="0">
                <a:solidFill>
                  <a:srgbClr val="FF0000"/>
                </a:solidFill>
              </a:rPr>
              <a:t>Trends I noticed ; 4 years bachelor’s degree's in college. All require past work experience in some sort of fashion. Ability to work with others. </a:t>
            </a:r>
          </a:p>
          <a:p>
            <a:endParaRPr lang="en-US" dirty="0">
              <a:solidFill>
                <a:srgbClr val="FF0000"/>
              </a:solidFill>
            </a:endParaRPr>
          </a:p>
          <a:p>
            <a:pPr marL="0" indent="0">
              <a:buNone/>
            </a:pPr>
            <a:r>
              <a:rPr lang="en-US" dirty="0" smtClean="0">
                <a:solidFill>
                  <a:srgbClr val="FF0000"/>
                </a:solidFill>
              </a:rPr>
              <a:t>Things that surprised me ; having to have a college degree at all. </a:t>
            </a:r>
            <a:endParaRPr lang="en-US" dirty="0">
              <a:solidFill>
                <a:srgbClr val="FF0000"/>
              </a:solidFill>
            </a:endParaRPr>
          </a:p>
        </p:txBody>
      </p:sp>
    </p:spTree>
    <p:extLst>
      <p:ext uri="{BB962C8B-B14F-4D97-AF65-F5344CB8AC3E}">
        <p14:creationId xmlns:p14="http://schemas.microsoft.com/office/powerpoint/2010/main" val="18926278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TotalTime>
  <Words>568</Words>
  <Application>Microsoft Office PowerPoint</Application>
  <PresentationFormat>On-screen Show (4:3)</PresentationFormat>
  <Paragraphs>53</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Fashion Careers  </vt:lpstr>
      <vt:lpstr>Job 1; Fashion Buyer</vt:lpstr>
      <vt:lpstr>Job 2; Fashion Editor</vt:lpstr>
      <vt:lpstr>Job 3; Fashion Merchandiser </vt:lpstr>
      <vt:lpstr>Job 4; Fashion Writer</vt:lpstr>
      <vt:lpstr>Job 5; PRODUCT DEVELOPER </vt:lpstr>
      <vt:lpstr>Vocab page ; </vt:lpstr>
      <vt:lpstr>Summary </vt:lpstr>
    </vt:vector>
  </TitlesOfParts>
  <Company>Leander ISD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Leslie Renteria</dc:creator>
  <cp:lastModifiedBy>Leslie Renteria</cp:lastModifiedBy>
  <cp:revision>38</cp:revision>
  <dcterms:created xsi:type="dcterms:W3CDTF">2012-10-22T19:35:54Z</dcterms:created>
  <dcterms:modified xsi:type="dcterms:W3CDTF">2012-10-26T19:24:05Z</dcterms:modified>
</cp:coreProperties>
</file>